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439" r:id="rId7"/>
    <p:sldId id="260" r:id="rId8"/>
    <p:sldId id="2442" r:id="rId9"/>
    <p:sldId id="2440" r:id="rId10"/>
    <p:sldId id="2433" r:id="rId11"/>
    <p:sldId id="2438" r:id="rId12"/>
    <p:sldId id="2444" r:id="rId13"/>
    <p:sldId id="2441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EE55"/>
    <a:srgbClr val="C0F400"/>
    <a:srgbClr val="038B30"/>
    <a:srgbClr val="2F3342"/>
    <a:srgbClr val="05D74D"/>
    <a:srgbClr val="663300"/>
    <a:srgbClr val="04C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59" autoAdjust="0"/>
  </p:normalViewPr>
  <p:slideViewPr>
    <p:cSldViewPr snapToGrid="0">
      <p:cViewPr varScale="1">
        <p:scale>
          <a:sx n="60" d="100"/>
          <a:sy n="60" d="100"/>
        </p:scale>
        <p:origin x="96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ru-RU" sz="1862" b="0" i="0" u="none" strike="noStrike" kern="1200" spc="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ru-RU" sz="2800" b="0" noProof="0" dirty="0" smtClean="0"/>
              <a:t>Какие курсы россияне</a:t>
            </a:r>
            <a:r>
              <a:rPr lang="ru-RU" sz="2800" b="0" baseline="0" noProof="0" dirty="0" smtClean="0"/>
              <a:t> ищут в интернете</a:t>
            </a:r>
            <a:endParaRPr lang="ru-RU" sz="2800" b="0" noProof="0" dirty="0"/>
          </a:p>
        </c:rich>
      </c:tx>
      <c:layout>
        <c:manualLayout>
          <c:xMode val="edge"/>
          <c:yMode val="edge"/>
          <c:x val="0.17417690928877794"/>
          <c:y val="1.5021459227467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1862" b="0" i="0" u="none" strike="noStrike" kern="1200" spc="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4688162154913117"/>
          <c:y val="0.17427359670169987"/>
          <c:w val="0.73876314730731663"/>
          <c:h val="0.6515700719813457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Строка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2D3-4747-9723-3DDD7CD85D4A}"/>
              </c:ext>
            </c:extLst>
          </c:dPt>
          <c:dPt>
            <c:idx val="1"/>
            <c:bubble3D val="0"/>
            <c:spPr>
              <a:solidFill>
                <a:schemeClr val="accent4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2D3-4747-9723-3DDD7CD85D4A}"/>
              </c:ext>
            </c:extLst>
          </c:dPt>
          <c:dPt>
            <c:idx val="2"/>
            <c:bubble3D val="0"/>
            <c:spPr>
              <a:solidFill>
                <a:srgbClr val="05EE5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2D3-4747-9723-3DDD7CD85D4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2D3-4747-9723-3DDD7CD85D4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52D3-4747-9723-3DDD7CD85D4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52D3-4747-9723-3DDD7CD85D4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52D3-4747-9723-3DDD7CD85D4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52D3-4747-9723-3DDD7CD85D4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52D3-4747-9723-3DDD7CD85D4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52D3-4747-9723-3DDD7CD85D4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52D3-4747-9723-3DDD7CD85D4A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52D3-4747-9723-3DDD7CD85D4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ru-RU" sz="1600" b="1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Лист1!$A$2:$A$13</c:f>
              <c:strCache>
                <c:ptCount val="3"/>
                <c:pt idx="0">
                  <c:v>Иностранные языки</c:v>
                </c:pt>
                <c:pt idx="1">
                  <c:v>Школьные предметы</c:v>
                </c:pt>
                <c:pt idx="2">
                  <c:v>ИТ</c:v>
                </c:pt>
              </c:strCache>
            </c:strRef>
          </c:cat>
          <c:val>
            <c:numRef>
              <c:f>Лист1!$B$2:$B$13</c:f>
              <c:numCache>
                <c:formatCode>General</c:formatCode>
                <c:ptCount val="12"/>
                <c:pt idx="0">
                  <c:v>19650</c:v>
                </c:pt>
                <c:pt idx="1">
                  <c:v>20200</c:v>
                </c:pt>
                <c:pt idx="2">
                  <c:v>30670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52D3-4747-9723-3DDD7CD85D4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t"/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"/>
          <c:y val="0.9026736169781352"/>
          <c:w val="1"/>
          <c:h val="6.071085803115812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2000" b="1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ru-RU" noProof="0"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254265FD-4E3F-4008-BF0D-92438DDF38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11FABC-D2A4-4DDD-AE15-415703DDD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245214-C396-4C25-9836-8C9F96BFDC58}" type="datetime1">
              <a:rPr lang="ru-RU" smtClean="0"/>
              <a:t>25.06.2024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7EBBAB0-AE2E-4EA6-BE3D-A8C4DA4007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31D462F-4914-49FC-A851-7FFFE9D6E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422B72-BD1C-4F41-B10E-CA0BEB17901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19076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gif>
</file>

<file path=ppt/media/image19.png>
</file>

<file path=ppt/media/image2.jpe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DAC53-18B0-4A30-8AC6-59D7E0BD0538}" type="datetime1">
              <a:rPr lang="ru-RU" smtClean="0"/>
              <a:pPr/>
              <a:t>25.06.2024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A3BE989-76B8-4F13-9267-01FDA45C437A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697300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7096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4292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8582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364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4464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868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3108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728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2035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918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3">
            <a:extLst>
              <a:ext uri="{FF2B5EF4-FFF2-40B4-BE49-F238E27FC236}">
                <a16:creationId xmlns:a16="http://schemas.microsoft.com/office/drawing/2014/main" id="{9FB41AE7-07AD-43D7-9418-6D32BE5E31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Щелкните, чтобы изменить </a:t>
            </a:r>
            <a:br>
              <a:rPr lang="ru-RU" noProof="0" dirty="0" smtClean="0"/>
            </a:br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7686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189038"/>
            <a:ext cx="11002962" cy="49879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44C8ED9-0534-4EC5-8080-49DFF65B3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b="1" spc="3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C6E0AC-4834-46AF-A953-9EE372259D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4F2F3C-7D16-40A3-A7C1-77AE127D5D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5686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7" name="Графический объект 16">
              <a:extLst>
                <a:ext uri="{FF2B5EF4-FFF2-40B4-BE49-F238E27FC236}">
                  <a16:creationId xmlns:a16="http://schemas.microsoft.com/office/drawing/2014/main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CEC8E835-7291-427D-948E-B544E36AD1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06094" y="4127455"/>
            <a:ext cx="4351911" cy="29643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000" cap="all" spc="600" baseline="0">
                <a:latin typeface="+mj-lt"/>
              </a:defRPr>
            </a:lvl1pPr>
          </a:lstStyle>
          <a:p>
            <a:pPr marL="228600" lvl="0" indent="-228600" algn="ctr" rtl="0"/>
            <a:r>
              <a:rPr lang="ru-RU" noProof="0" dirty="0" smtClean="0"/>
              <a:t>СТИЛИ ОБРАЗЦА ТЕКСТА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08000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E20B4D13-5F10-4886-AF0F-09B6ABB5C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0" y="1431586"/>
            <a:ext cx="3467099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ru-RU" noProof="0" smtClean="0"/>
              <a:t>Образец текста</a:t>
            </a:r>
          </a:p>
          <a:p>
            <a:pPr lvl="1" rtl="0">
              <a:lnSpc>
                <a:spcPct val="150000"/>
              </a:lnSpc>
            </a:pPr>
            <a:r>
              <a:rPr lang="ru-RU" noProof="0" smtClean="0"/>
              <a:t>Второй уровень</a:t>
            </a:r>
          </a:p>
          <a:p>
            <a:pPr lvl="2" rtl="0">
              <a:lnSpc>
                <a:spcPct val="150000"/>
              </a:lnSpc>
            </a:pPr>
            <a:r>
              <a:rPr lang="ru-RU" noProof="0" smtClean="0"/>
              <a:t>Третий уровень</a:t>
            </a:r>
          </a:p>
          <a:p>
            <a:pPr lvl="3" rtl="0">
              <a:lnSpc>
                <a:spcPct val="150000"/>
              </a:lnSpc>
            </a:pPr>
            <a:r>
              <a:rPr lang="ru-RU" noProof="0" smtClean="0"/>
              <a:t>Четвертый уровень</a:t>
            </a:r>
          </a:p>
          <a:p>
            <a:pPr lvl="4" rtl="0">
              <a:lnSpc>
                <a:spcPct val="150000"/>
              </a:lnSpc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EE7BCAD4-8DB6-482F-8DC0-F6D653F92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53394" y="1431586"/>
            <a:ext cx="3467106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ru-RU" noProof="0" smtClean="0"/>
              <a:t>Образец текста</a:t>
            </a:r>
          </a:p>
          <a:p>
            <a:pPr lvl="1" rtl="0">
              <a:lnSpc>
                <a:spcPct val="150000"/>
              </a:lnSpc>
            </a:pPr>
            <a:r>
              <a:rPr lang="ru-RU" noProof="0" smtClean="0"/>
              <a:t>Второй уровень</a:t>
            </a:r>
          </a:p>
          <a:p>
            <a:pPr lvl="2" rtl="0">
              <a:lnSpc>
                <a:spcPct val="150000"/>
              </a:lnSpc>
            </a:pPr>
            <a:r>
              <a:rPr lang="ru-RU" noProof="0" smtClean="0"/>
              <a:t>Третий уровень</a:t>
            </a:r>
          </a:p>
          <a:p>
            <a:pPr lvl="3" rtl="0">
              <a:lnSpc>
                <a:spcPct val="150000"/>
              </a:lnSpc>
            </a:pPr>
            <a:r>
              <a:rPr lang="ru-RU" noProof="0" smtClean="0"/>
              <a:t>Четвертый уровень</a:t>
            </a:r>
          </a:p>
          <a:p>
            <a:pPr lvl="4" rtl="0">
              <a:lnSpc>
                <a:spcPct val="150000"/>
              </a:lnSpc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1524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CF38A5A1-070F-43C9-B2D5-C557B0D7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7A78D63-E00C-4155-A5B2-B3431A09A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53395" y="1061132"/>
            <a:ext cx="3464721" cy="823912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b="1" dirty="0">
                <a:latin typeface="+mj-lt"/>
              </a:defRPr>
            </a:lvl1pPr>
          </a:lstStyle>
          <a:p>
            <a:pPr marL="228600" lvl="0" indent="-228600" algn="ctr" rtl="0"/>
            <a:r>
              <a:rPr lang="ru-RU" noProof="0" smtClean="0"/>
              <a:t>Образец текста</a:t>
            </a:r>
          </a:p>
        </p:txBody>
      </p:sp>
      <p:sp>
        <p:nvSpPr>
          <p:cNvPr id="15" name="Объект 5">
            <a:extLst>
              <a:ext uri="{FF2B5EF4-FFF2-40B4-BE49-F238E27FC236}">
                <a16:creationId xmlns:a16="http://schemas.microsoft.com/office/drawing/2014/main" id="{60C17447-B870-4054-B568-8B6B321EC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53394" y="2108201"/>
            <a:ext cx="3464722" cy="3684588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marL="228600" lvl="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Образец текста</a:t>
            </a:r>
          </a:p>
          <a:p>
            <a:pPr marL="228600" lvl="1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Второй уровень</a:t>
            </a:r>
          </a:p>
          <a:p>
            <a:pPr marL="228600" lvl="2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Третий уровень</a:t>
            </a:r>
          </a:p>
          <a:p>
            <a:pPr marL="228600" lvl="3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Четвертый уровень</a:t>
            </a:r>
          </a:p>
          <a:p>
            <a:pPr marL="228600" lvl="4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963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9F3E8482-B43D-4B69-8645-6B735F91B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478" y="587829"/>
            <a:ext cx="5326022" cy="5273221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DDDD410-5ABA-46A5-B282-F37437EFB673}"/>
              </a:ext>
            </a:extLst>
          </p:cNvPr>
          <p:cNvSpPr/>
          <p:nvPr userDrawn="1"/>
        </p:nvSpPr>
        <p:spPr>
          <a:xfrm>
            <a:off x="1159727" y="1224451"/>
            <a:ext cx="4226024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9BC9CBF-CF7B-4E39-9FD1-961882EC596A}"/>
              </a:ext>
            </a:extLst>
          </p:cNvPr>
          <p:cNvSpPr/>
          <p:nvPr userDrawn="1"/>
        </p:nvSpPr>
        <p:spPr>
          <a:xfrm>
            <a:off x="657060" y="698704"/>
            <a:ext cx="4473025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97A3D921-B9D5-42DC-9037-298968D94C9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9BDB1890-91F2-49FC-B0F4-3F3FF11B6A1A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6A62F937-16D4-4A6C-B247-D0A62BC6560D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B9335681-5A6F-48BE-8160-2000D0F242FB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546851"/>
            <a:ext cx="4101084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0457"/>
            <a:ext cx="4101084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72915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817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05804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8571B4-4133-4DE5-AD8F-A341842CBE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65AC00-5FCA-4A4E-A036-2FCBDEAF17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58803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13">
            <a:extLst>
              <a:ext uri="{FF2B5EF4-FFF2-40B4-BE49-F238E27FC236}">
                <a16:creationId xmlns:a16="http://schemas.microsoft.com/office/drawing/2014/main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4919153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B42DCA22-1DF2-42CB-8741-F0CE575E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4" y="1676400"/>
            <a:ext cx="5196241" cy="3352800"/>
          </a:xfrm>
        </p:spPr>
        <p:txBody>
          <a:bodyPr rtlCol="0">
            <a:normAutofit/>
          </a:bodyPr>
          <a:lstStyle>
            <a:lvl1pPr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DD89F3-6B87-4C54-83B9-A6481CB4F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394" y="365125"/>
            <a:ext cx="4114801" cy="58118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11" name="Графический объект 10">
            <a:extLst>
              <a:ext uri="{FF2B5EF4-FFF2-40B4-BE49-F238E27FC236}">
                <a16:creationId xmlns:a16="http://schemas.microsoft.com/office/drawing/2014/main" id="{479D679C-E90D-4916-BCE6-71C32B831E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39938" y="1088572"/>
            <a:ext cx="4572000" cy="4572000"/>
          </a:xfrm>
          <a:prstGeom prst="rect">
            <a:avLst/>
          </a:prstGeom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C200B3-102B-4BB6-AEB0-D99EE027F09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450C90-6D4A-4D50-B15D-91C587AABC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417623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13">
            <a:extLst>
              <a:ext uri="{FF2B5EF4-FFF2-40B4-BE49-F238E27FC236}">
                <a16:creationId xmlns:a16="http://schemas.microsoft.com/office/drawing/2014/main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9927771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9325050-38BE-4AB2-B450-8DC9C0EDD386}"/>
              </a:ext>
            </a:extLst>
          </p:cNvPr>
          <p:cNvGrpSpPr/>
          <p:nvPr userDrawn="1"/>
        </p:nvGrpSpPr>
        <p:grpSpPr>
          <a:xfrm>
            <a:off x="883522" y="408327"/>
            <a:ext cx="5276606" cy="5768636"/>
            <a:chOff x="883522" y="408327"/>
            <a:chExt cx="5276606" cy="576863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3D68A4CE-A5FD-4656-82E1-43D586CC441E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5" name="Графический объект 14">
              <a:extLst>
                <a:ext uri="{FF2B5EF4-FFF2-40B4-BE49-F238E27FC236}">
                  <a16:creationId xmlns:a16="http://schemas.microsoft.com/office/drawing/2014/main" id="{E66B1E37-8CEC-44ED-A239-C755B72AC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B7E28405-97F5-4E03-86F1-FAE2FEA6CFF8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719FCC9B-E3B8-49CF-BD22-D553FFAA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1775"/>
            <a:ext cx="4351911" cy="2384466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Текст 2">
            <a:extLst>
              <a:ext uri="{FF2B5EF4-FFF2-40B4-BE49-F238E27FC236}">
                <a16:creationId xmlns:a16="http://schemas.microsoft.com/office/drawing/2014/main" id="{4F21EA87-CE67-4A1E-B2E0-513F775C76A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199" y="3886241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AADF661-E593-4423-A8A8-F22C9439078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BD6A50-BDFC-4B4C-9D3B-53B545F5318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481437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13">
            <a:extLst>
              <a:ext uri="{FF2B5EF4-FFF2-40B4-BE49-F238E27FC236}">
                <a16:creationId xmlns:a16="http://schemas.microsoft.com/office/drawing/2014/main" id="{B599FEC8-12D0-4EB5-8573-C891D56C84E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7" name="Графический объект 16">
              <a:extLst>
                <a:ext uri="{FF2B5EF4-FFF2-40B4-BE49-F238E27FC236}">
                  <a16:creationId xmlns:a16="http://schemas.microsoft.com/office/drawing/2014/main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22" name="Текст 2">
            <a:extLst>
              <a:ext uri="{FF2B5EF4-FFF2-40B4-BE49-F238E27FC236}">
                <a16:creationId xmlns:a16="http://schemas.microsoft.com/office/drawing/2014/main" id="{74491700-C4EB-4143-ACD3-DE153BF9DD9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506094" y="4127455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99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F38A5A1-070F-43C9-B2D5-C557B0D72B9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 rtl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  <a:endParaRPr lang="ru-RU" noProof="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367F380C-58A9-4490-AC57-579A90290F3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53400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id="{DA285A94-0E4E-47DC-8E61-41F684F3700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53400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3810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id="{354FBDC8-CD65-4972-A821-C25297B1A8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59082" y="489291"/>
            <a:ext cx="2873833" cy="592092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80742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BD40C7A-92CE-46D6-B056-C75D73663328}"/>
              </a:ext>
            </a:extLst>
          </p:cNvPr>
          <p:cNvSpPr/>
          <p:nvPr userDrawn="1"/>
        </p:nvSpPr>
        <p:spPr>
          <a:xfrm>
            <a:off x="609600" y="391887"/>
            <a:ext cx="7075714" cy="5878284"/>
          </a:xfrm>
          <a:prstGeom prst="rect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2877C5F-FF39-4400-9C13-0D7F04A0C78F}"/>
              </a:ext>
            </a:extLst>
          </p:cNvPr>
          <p:cNvSpPr/>
          <p:nvPr userDrawn="1"/>
        </p:nvSpPr>
        <p:spPr>
          <a:xfrm>
            <a:off x="6727371" y="54430"/>
            <a:ext cx="1238278" cy="65531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Рисунок 2">
            <a:extLst>
              <a:ext uri="{FF2B5EF4-FFF2-40B4-BE49-F238E27FC236}">
                <a16:creationId xmlns:a16="http://schemas.microsoft.com/office/drawing/2014/main" id="{CAE90E16-AEC5-4F82-85B0-DDEA26AA93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097484" y="0"/>
            <a:ext cx="50945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A1A2116-206B-49CD-9ECC-078E4F72904C}"/>
              </a:ext>
            </a:extLst>
          </p:cNvPr>
          <p:cNvSpPr/>
          <p:nvPr userDrawn="1"/>
        </p:nvSpPr>
        <p:spPr>
          <a:xfrm>
            <a:off x="979713" y="1181214"/>
            <a:ext cx="6117771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69E75A6-06C5-49D0-9164-3098CE0E53D8}"/>
              </a:ext>
            </a:extLst>
          </p:cNvPr>
          <p:cNvSpPr/>
          <p:nvPr userDrawn="1"/>
        </p:nvSpPr>
        <p:spPr>
          <a:xfrm>
            <a:off x="957943" y="655467"/>
            <a:ext cx="5769428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7943" y="2546851"/>
            <a:ext cx="5138057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43" y="1480457"/>
            <a:ext cx="5138057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7725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id="{C42E9CCD-6BB8-4209-A6BA-8518679560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00191" y="470641"/>
            <a:ext cx="5220309" cy="591671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1E8CB484-5390-4B2F-9BFB-D0733BEE88A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A8354BDC-9788-4AB5-A841-99D95C68804F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36778BD9-B865-4156-B319-6A8242F0D4D5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AEB70006-7799-4F63-912B-45662CE14500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9167" y="1099002"/>
            <a:ext cx="4226024" cy="573989"/>
          </a:xfrm>
        </p:spPr>
        <p:txBody>
          <a:bodyPr lIns="0" rIns="0" rtlCol="0">
            <a:noAutofit/>
          </a:bodyPr>
          <a:lstStyle>
            <a:lvl1pPr>
              <a:defRPr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ОБРАЗЕЦ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167" y="2145234"/>
            <a:ext cx="4226024" cy="3857329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1804" y="1737564"/>
            <a:ext cx="4197802" cy="407670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5311BA1-4F61-4FA7-9C20-685B3689CAE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EF357A5-40C6-41A4-B1BE-0AF78D459A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927893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Крупн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D56B8994-D221-4700-A133-4FCBC9C9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BE36DC-B3F9-4725-94B8-EAD411E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F50108F-20E3-412D-860B-14CB1198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6541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Щелкните, чтобы изменить </a:t>
            </a:r>
            <a:br>
              <a:rPr lang="ru-RU" noProof="0" dirty="0" smtClean="0"/>
            </a:br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7C465-B000-4905-9328-DBAB7930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BF3059-D5B9-418C-A60B-C3C8E261E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5884" y="1188720"/>
            <a:ext cx="11000232" cy="4988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87F727-48BD-4EB4-B57F-5AC03BEB1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884" y="64683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Прямоугольник: Усеченный угол 8">
            <a:extLst>
              <a:ext uri="{FF2B5EF4-FFF2-40B4-BE49-F238E27FC236}">
                <a16:creationId xmlns:a16="http://schemas.microsoft.com/office/drawing/2014/main" id="{7166C798-72CE-4F2D-9A04-013F24A2659F}"/>
              </a:ext>
            </a:extLst>
          </p:cNvPr>
          <p:cNvSpPr/>
          <p:nvPr userDrawn="1"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3ACE58C5-CE1C-415B-8591-25A53FF2A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05746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6527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3" r:id="rId5"/>
    <p:sldLayoutId id="2147483657" r:id="rId6"/>
    <p:sldLayoutId id="2147483663" r:id="rId7"/>
    <p:sldLayoutId id="2147483662" r:id="rId8"/>
    <p:sldLayoutId id="2147483669" r:id="rId9"/>
    <p:sldLayoutId id="2147483661" r:id="rId10"/>
    <p:sldLayoutId id="2147483666" r:id="rId11"/>
    <p:sldLayoutId id="2147483670" r:id="rId12"/>
    <p:sldLayoutId id="2147483667" r:id="rId13"/>
    <p:sldLayoutId id="2147483668" r:id="rId14"/>
    <p:sldLayoutId id="2147483665" r:id="rId15"/>
    <p:sldLayoutId id="2147483671" r:id="rId16"/>
    <p:sldLayoutId id="2147483655" r:id="rId17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Треугольный дизайн крыши">
            <a:extLst>
              <a:ext uri="{FF2B5EF4-FFF2-40B4-BE49-F238E27FC236}">
                <a16:creationId xmlns:a16="http://schemas.microsoft.com/office/drawing/2014/main" id="{01F590AB-1AF1-489D-B942-2800AE8629C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71015" y="0"/>
            <a:ext cx="12263015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flipH="1">
            <a:off x="233227" y="467498"/>
            <a:ext cx="11652072" cy="6135526"/>
            <a:chOff x="-999063" y="-2488481"/>
            <a:chExt cx="11652072" cy="11485721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-999063" y="3047387"/>
              <a:ext cx="3404769" cy="594985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1252379" y="-2488481"/>
              <a:ext cx="7075714" cy="5878285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7150999" y="1545095"/>
              <a:ext cx="3502010" cy="5845377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1372" y="884653"/>
            <a:ext cx="6609256" cy="1153302"/>
          </a:xfrm>
        </p:spPr>
        <p:txBody>
          <a:bodyPr rtlCol="0">
            <a:normAutofit/>
          </a:bodyPr>
          <a:lstStyle/>
          <a:p>
            <a:pPr rtl="0"/>
            <a:r>
              <a:rPr lang="en-US" sz="6000" dirty="0" err="1" smtClean="0"/>
              <a:t>braincon</a:t>
            </a:r>
            <a:endParaRPr lang="ru-RU" sz="6000" dirty="0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9935280A-EBD5-4EFA-81A0-313C85F98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229" y="3029731"/>
            <a:ext cx="4015711" cy="2254445"/>
          </a:xfrm>
        </p:spPr>
        <p:txBody>
          <a:bodyPr rtlCol="0">
            <a:noAutofit/>
          </a:bodyPr>
          <a:lstStyle/>
          <a:p>
            <a:pPr algn="l" rtl="0"/>
            <a:r>
              <a:rPr lang="ru-RU" sz="2000" b="1" dirty="0" smtClean="0"/>
              <a:t>Команда ТП-1-3:</a:t>
            </a:r>
          </a:p>
          <a:p>
            <a:pPr algn="l" rtl="0"/>
            <a:r>
              <a:rPr lang="ru-RU" sz="2000" b="1" dirty="0" smtClean="0"/>
              <a:t>Малышев Владислав Владимирович</a:t>
            </a:r>
          </a:p>
          <a:p>
            <a:pPr algn="l" rtl="0"/>
            <a:r>
              <a:rPr lang="ru-RU" sz="2000" b="1" dirty="0" smtClean="0"/>
              <a:t>Полуянов Дмитрий Валерьевич</a:t>
            </a:r>
          </a:p>
          <a:p>
            <a:pPr algn="l" rtl="0"/>
            <a:r>
              <a:rPr lang="ru-RU" sz="2000" b="1" dirty="0" err="1" smtClean="0"/>
              <a:t>Бизин</a:t>
            </a:r>
            <a:r>
              <a:rPr lang="ru-RU" sz="2000" b="1" dirty="0" smtClean="0"/>
              <a:t> Егор Викторович</a:t>
            </a:r>
            <a:endParaRPr lang="ru-RU" sz="20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107" y="3607603"/>
            <a:ext cx="2859615" cy="287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Потолок с треугольным дизайном">
            <a:extLst>
              <a:ext uri="{FF2B5EF4-FFF2-40B4-BE49-F238E27FC236}">
                <a16:creationId xmlns:a16="http://schemas.microsoft.com/office/drawing/2014/main" id="{ECE6809B-9586-4FFC-9D20-26C51CA9653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71015" y="0"/>
            <a:ext cx="12263014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flipH="1">
            <a:off x="580447" y="495468"/>
            <a:ext cx="10879430" cy="5982970"/>
            <a:chOff x="-1807218" y="-1667894"/>
            <a:chExt cx="10879430" cy="11200134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-1807218" y="3823681"/>
              <a:ext cx="4523429" cy="5708559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18802" y="-1667894"/>
              <a:ext cx="7075714" cy="3875681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 userDrawn="1"/>
          </p:nvSpPr>
          <p:spPr>
            <a:xfrm>
              <a:off x="4516814" y="3823683"/>
              <a:ext cx="4555398" cy="5708557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864" y="893170"/>
            <a:ext cx="6609256" cy="1274936"/>
          </a:xfrm>
        </p:spPr>
        <p:txBody>
          <a:bodyPr rtlCol="0" anchor="ctr"/>
          <a:lstStyle/>
          <a:p>
            <a:pPr rtl="0"/>
            <a:r>
              <a:rPr lang="en-US" sz="6000" dirty="0" err="1" smtClean="0"/>
              <a:t>Braincon</a:t>
            </a:r>
            <a:endParaRPr lang="ru-RU" dirty="0"/>
          </a:p>
        </p:txBody>
      </p:sp>
      <p:sp>
        <p:nvSpPr>
          <p:cNvPr id="25" name="Прямоугольник: Усеченный угол 24" descr="Контрастное поле нижнего колонтитула">
            <a:extLst>
              <a:ext uri="{FF2B5EF4-FFF2-40B4-BE49-F238E27FC236}">
                <a16:creationId xmlns:a16="http://schemas.microsoft.com/office/drawing/2014/main" id="{ADA66B68-D364-4C11-9AA9-052CEAC914E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Номер слайда 5">
            <a:extLst>
              <a:ext uri="{FF2B5EF4-FFF2-40B4-BE49-F238E27FC236}">
                <a16:creationId xmlns:a16="http://schemas.microsoft.com/office/drawing/2014/main" id="{7B17F9E2-0E31-4010-80D8-F343F24E6E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9268" y="6413649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smtClean="0"/>
              <a:pPr rtl="0"/>
              <a:t>10</a:t>
            </a:fld>
            <a:endParaRPr lang="ru-RU" dirty="0"/>
          </a:p>
        </p:txBody>
      </p:sp>
      <p:sp>
        <p:nvSpPr>
          <p:cNvPr id="12" name="Объект 4">
            <a:extLst>
              <a:ext uri="{FF2B5EF4-FFF2-40B4-BE49-F238E27FC236}">
                <a16:creationId xmlns:a16="http://schemas.microsoft.com/office/drawing/2014/main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669839" y="3571114"/>
            <a:ext cx="4376614" cy="2907324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 smtClean="0"/>
              <a:t>Малышев Владислав – </a:t>
            </a:r>
            <a:r>
              <a:rPr lang="en-US" sz="2400" dirty="0" smtClean="0"/>
              <a:t>Team Lead, </a:t>
            </a:r>
            <a:r>
              <a:rPr lang="en-US" sz="2400" dirty="0" err="1" smtClean="0"/>
              <a:t>Fullstack</a:t>
            </a:r>
            <a:r>
              <a:rPr lang="en-US" sz="2400" dirty="0" smtClean="0"/>
              <a:t>-</a:t>
            </a:r>
            <a:r>
              <a:rPr lang="ru-RU" sz="2400" dirty="0" smtClean="0"/>
              <a:t>разработчик</a:t>
            </a:r>
          </a:p>
          <a:p>
            <a:pPr marL="0" indent="0">
              <a:buNone/>
            </a:pPr>
            <a:r>
              <a:rPr lang="ru-RU" sz="2400" dirty="0" smtClean="0"/>
              <a:t>Полуянов Дмитрий – </a:t>
            </a:r>
            <a:r>
              <a:rPr lang="en-US" sz="2400" dirty="0" smtClean="0"/>
              <a:t>Business Analyst, Frontend-</a:t>
            </a:r>
            <a:r>
              <a:rPr lang="ru-RU" sz="2400" dirty="0" smtClean="0"/>
              <a:t>разработчик, дизайнер</a:t>
            </a:r>
          </a:p>
          <a:p>
            <a:pPr marL="0" indent="0">
              <a:buNone/>
            </a:pPr>
            <a:r>
              <a:rPr lang="ru-RU" sz="2400" dirty="0" err="1" smtClean="0"/>
              <a:t>Бизин</a:t>
            </a:r>
            <a:r>
              <a:rPr lang="ru-RU" sz="2400" dirty="0" smtClean="0"/>
              <a:t> Егор – </a:t>
            </a:r>
            <a:r>
              <a:rPr lang="en-US" sz="2400" dirty="0" smtClean="0"/>
              <a:t>Business Analyst, </a:t>
            </a:r>
            <a:r>
              <a:rPr lang="ru-RU" sz="2400" dirty="0" smtClean="0"/>
              <a:t>дизайнер</a:t>
            </a:r>
            <a:endParaRPr lang="ru-RU" sz="2400" dirty="0"/>
          </a:p>
        </p:txBody>
      </p:sp>
      <p:sp>
        <p:nvSpPr>
          <p:cNvPr id="14" name="Объект 4">
            <a:extLst>
              <a:ext uri="{FF2B5EF4-FFF2-40B4-BE49-F238E27FC236}">
                <a16:creationId xmlns:a16="http://schemas.microsoft.com/office/drawing/2014/main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7138893" y="3754810"/>
            <a:ext cx="3774960" cy="3684588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2000" dirty="0"/>
          </a:p>
        </p:txBody>
      </p:sp>
      <p:sp>
        <p:nvSpPr>
          <p:cNvPr id="15" name="Объект 4">
            <a:extLst>
              <a:ext uri="{FF2B5EF4-FFF2-40B4-BE49-F238E27FC236}">
                <a16:creationId xmlns:a16="http://schemas.microsoft.com/office/drawing/2014/main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7138893" y="3571114"/>
            <a:ext cx="4788170" cy="2545014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@</a:t>
            </a:r>
            <a:r>
              <a:rPr lang="en-US" sz="2400" dirty="0" smtClean="0">
                <a:solidFill>
                  <a:schemeClr val="tx1"/>
                </a:solidFill>
              </a:rPr>
              <a:t>valdes1us</a:t>
            </a:r>
          </a:p>
          <a:p>
            <a:pPr marL="0" indent="0">
              <a:buNone/>
            </a:pPr>
            <a:endParaRPr lang="ru-RU" sz="24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@diamon4ic</a:t>
            </a:r>
          </a:p>
          <a:p>
            <a:pPr marL="0" indent="0">
              <a:buNone/>
            </a:pPr>
            <a:endParaRPr lang="ru-RU" sz="24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@livelifehard1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028" name="Picture 4" descr="Picture backgroun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848" y="3904612"/>
            <a:ext cx="1878017" cy="1878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07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4033542F-D085-445E-BEBE-DEE6D4F7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644" y="1284289"/>
            <a:ext cx="3639195" cy="823912"/>
          </a:xfrm>
        </p:spPr>
        <p:txBody>
          <a:bodyPr rtlCol="0"/>
          <a:lstStyle/>
          <a:p>
            <a:pPr rtl="0"/>
            <a:r>
              <a:rPr lang="ru-RU" dirty="0" smtClean="0"/>
              <a:t>Команда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FDF153A6-0E4B-417F-85BB-FD8402B10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3640" y="2108201"/>
            <a:ext cx="3774960" cy="3684588"/>
          </a:xfrm>
        </p:spPr>
        <p:txBody>
          <a:bodyPr rtlCol="0">
            <a:noAutofit/>
          </a:bodyPr>
          <a:lstStyle/>
          <a:p>
            <a:pPr rtl="0"/>
            <a:r>
              <a:rPr lang="ru-RU" sz="2000" dirty="0" smtClean="0"/>
              <a:t>Малышев Владислав – </a:t>
            </a:r>
            <a:r>
              <a:rPr lang="en-US" sz="2000" dirty="0" smtClean="0"/>
              <a:t>Team Lead, </a:t>
            </a:r>
            <a:r>
              <a:rPr lang="en-US" sz="2000" dirty="0" err="1" smtClean="0"/>
              <a:t>Fullstack</a:t>
            </a:r>
            <a:r>
              <a:rPr lang="en-US" sz="2000" dirty="0" smtClean="0"/>
              <a:t>-</a:t>
            </a:r>
            <a:r>
              <a:rPr lang="ru-RU" sz="2000" dirty="0" smtClean="0"/>
              <a:t>разработчик</a:t>
            </a:r>
          </a:p>
          <a:p>
            <a:pPr rtl="0"/>
            <a:r>
              <a:rPr lang="ru-RU" sz="2000" dirty="0" smtClean="0"/>
              <a:t>Полуянов Дмитрий – </a:t>
            </a:r>
            <a:r>
              <a:rPr lang="en-US" sz="2000" dirty="0" smtClean="0"/>
              <a:t>Business Analyst, Frontend-</a:t>
            </a:r>
            <a:r>
              <a:rPr lang="ru-RU" sz="2000" dirty="0" smtClean="0"/>
              <a:t>разработчик, дизайнер</a:t>
            </a:r>
          </a:p>
          <a:p>
            <a:pPr rtl="0"/>
            <a:r>
              <a:rPr lang="ru-RU" sz="2000" dirty="0" err="1" smtClean="0"/>
              <a:t>Бизин</a:t>
            </a:r>
            <a:r>
              <a:rPr lang="ru-RU" sz="2000" dirty="0" smtClean="0"/>
              <a:t> Егор – </a:t>
            </a:r>
            <a:r>
              <a:rPr lang="en-US" sz="2000" dirty="0" smtClean="0"/>
              <a:t>Business Analyst, </a:t>
            </a:r>
            <a:r>
              <a:rPr lang="ru-RU" sz="2000" dirty="0" smtClean="0"/>
              <a:t>дизайнер</a:t>
            </a:r>
            <a:endParaRPr lang="ru-RU" sz="2000" dirty="0"/>
          </a:p>
        </p:txBody>
      </p:sp>
      <p:pic>
        <p:nvPicPr>
          <p:cNvPr id="9" name="Рисунок 8" descr="Два здания" title="Два здания">
            <a:extLst>
              <a:ext uri="{FF2B5EF4-FFF2-40B4-BE49-F238E27FC236}">
                <a16:creationId xmlns:a16="http://schemas.microsoft.com/office/drawing/2014/main" id="{422CBBF4-EF67-4184-9603-EC435F55D0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59083" y="489290"/>
            <a:ext cx="2873833" cy="5920920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89C32B2A-F443-47DA-A5C9-E0CCEC6C2F2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978920" y="1284289"/>
            <a:ext cx="3639197" cy="823912"/>
          </a:xfrm>
        </p:spPr>
        <p:txBody>
          <a:bodyPr rtlCol="0"/>
          <a:lstStyle/>
          <a:p>
            <a:pPr rtl="0"/>
            <a:r>
              <a:rPr lang="ru-RU" dirty="0" smtClean="0"/>
              <a:t>Стек технологий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53DDF559-AB16-43D3-96DE-5FD6A71C1A2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2000" dirty="0" smtClean="0"/>
              <a:t>Серверная часть – </a:t>
            </a:r>
            <a:r>
              <a:rPr lang="en-US" sz="2000" dirty="0" smtClean="0"/>
              <a:t>Spring Framework</a:t>
            </a:r>
            <a:endParaRPr lang="ru-RU" sz="2000" dirty="0" smtClean="0"/>
          </a:p>
          <a:p>
            <a:pPr rtl="0"/>
            <a:r>
              <a:rPr lang="ru-RU" sz="2000" dirty="0" smtClean="0"/>
              <a:t>Клиентская часть – </a:t>
            </a:r>
            <a:r>
              <a:rPr lang="en-US" sz="2000" dirty="0" smtClean="0"/>
              <a:t>Android Studio</a:t>
            </a:r>
            <a:endParaRPr lang="ru-RU" sz="2000" dirty="0" smtClean="0"/>
          </a:p>
          <a:p>
            <a:pPr rtl="0"/>
            <a:r>
              <a:rPr lang="ru-RU" sz="2000" dirty="0" smtClean="0"/>
              <a:t>БД – </a:t>
            </a:r>
            <a:r>
              <a:rPr lang="en-US" sz="2000" dirty="0" smtClean="0"/>
              <a:t>PostgreSQL</a:t>
            </a:r>
            <a:endParaRPr lang="ru-RU" sz="2000" dirty="0"/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7EF05482-0999-42B8-A27E-59AAA26FB58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2</a:t>
            </a:fld>
            <a:endParaRPr lang="ru-RU" dirty="0"/>
          </a:p>
        </p:txBody>
      </p:sp>
      <p:sp>
        <p:nvSpPr>
          <p:cNvPr id="15" name="Заголовок 14">
            <a:extLst>
              <a:ext uri="{FF2B5EF4-FFF2-40B4-BE49-F238E27FC236}">
                <a16:creationId xmlns:a16="http://schemas.microsoft.com/office/drawing/2014/main" id="{A9B3BD41-12E6-4E88-8CE4-3A496CEA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82" y="198407"/>
            <a:ext cx="3834596" cy="1124404"/>
          </a:xfrm>
        </p:spPr>
        <p:txBody>
          <a:bodyPr rtlCol="0"/>
          <a:lstStyle/>
          <a:p>
            <a:pPr rtl="0"/>
            <a:r>
              <a:rPr lang="ru-RU" dirty="0" smtClean="0"/>
              <a:t>О нашей команде и стеке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635" y="198407"/>
            <a:ext cx="2485883" cy="279454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181" y="4471986"/>
            <a:ext cx="1933760" cy="1933760"/>
          </a:xfrm>
          <a:prstGeom prst="rect">
            <a:avLst/>
          </a:prstGeom>
        </p:spPr>
      </p:pic>
      <p:grpSp>
        <p:nvGrpSpPr>
          <p:cNvPr id="12" name="Группа 11"/>
          <p:cNvGrpSpPr/>
          <p:nvPr/>
        </p:nvGrpSpPr>
        <p:grpSpPr>
          <a:xfrm>
            <a:off x="4659083" y="2511954"/>
            <a:ext cx="3132385" cy="1682802"/>
            <a:chOff x="4659083" y="2511954"/>
            <a:chExt cx="3132385" cy="1682802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3403" y="2511954"/>
              <a:ext cx="1758065" cy="1682802"/>
            </a:xfrm>
            <a:prstGeom prst="rect">
              <a:avLst/>
            </a:prstGeom>
          </p:spPr>
        </p:pic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9083" y="2516419"/>
              <a:ext cx="1242063" cy="1678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438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Здание" title="Здание">
            <a:extLst>
              <a:ext uri="{FF2B5EF4-FFF2-40B4-BE49-F238E27FC236}">
                <a16:creationId xmlns:a16="http://schemas.microsoft.com/office/drawing/2014/main" id="{00C713CD-79D0-408F-A140-FBAE3C6022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CCC577CF-CED3-44B1-AC3E-05C2556B41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68799" y="478309"/>
            <a:ext cx="10265169" cy="5007727"/>
            <a:chOff x="868799" y="478309"/>
            <a:chExt cx="10265169" cy="5007727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875940B9-0338-4FFA-9747-10812F028F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868799" y="478309"/>
              <a:ext cx="4290712" cy="3688512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D4B52C7E-3049-4545-956A-6D8F73F234D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6386218" y="712763"/>
              <a:ext cx="4747750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>
                <a:solidFill>
                  <a:schemeClr val="bg1"/>
                </a:solidFill>
              </a:endParaRPr>
            </a:p>
          </p:txBody>
        </p:sp>
        <p:pic>
          <p:nvPicPr>
            <p:cNvPr id="13" name="Графический объект 12">
              <a:extLst>
                <a:ext uri="{FF2B5EF4-FFF2-40B4-BE49-F238E27FC236}">
                  <a16:creationId xmlns:a16="http://schemas.microsoft.com/office/drawing/2014/main" id="{46669882-9FD4-41D7-A5A6-A4A2E44A2AB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1224951" y="902753"/>
              <a:ext cx="3735238" cy="2711715"/>
            </a:xfrm>
            <a:prstGeom prst="rect">
              <a:avLst/>
            </a:prstGeom>
          </p:spPr>
        </p:pic>
      </p:grpSp>
      <p:sp>
        <p:nvSpPr>
          <p:cNvPr id="26" name="Заголовок 25">
            <a:extLst>
              <a:ext uri="{FF2B5EF4-FFF2-40B4-BE49-F238E27FC236}">
                <a16:creationId xmlns:a16="http://schemas.microsoft.com/office/drawing/2014/main" id="{DB4530C3-10EF-4FDE-A1B1-9DF09C2D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2753"/>
            <a:ext cx="4351911" cy="2711715"/>
          </a:xfrm>
        </p:spPr>
        <p:txBody>
          <a:bodyPr rtlCol="0"/>
          <a:lstStyle/>
          <a:p>
            <a:pPr rtl="0"/>
            <a:r>
              <a:rPr lang="ru-RU" dirty="0" smtClean="0"/>
              <a:t>Описание проблемы</a:t>
            </a:r>
            <a:endParaRPr lang="ru-RU" dirty="0"/>
          </a:p>
        </p:txBody>
      </p:sp>
      <p:sp>
        <p:nvSpPr>
          <p:cNvPr id="11" name="Прямоугольник: Усеченный угол 10" descr="Контрастное поле нижнего колонтитула">
            <a:extLst>
              <a:ext uri="{FF2B5EF4-FFF2-40B4-BE49-F238E27FC236}">
                <a16:creationId xmlns:a16="http://schemas.microsoft.com/office/drawing/2014/main" id="{A39C0937-57CD-4C2F-B530-516994363917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E8EC366-9118-4504-88CF-ABE80F98E7F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3</a:t>
            </a:fld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568F216-4DE5-421A-A222-041B654BB8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 flipV="1">
            <a:off x="595883" y="4335785"/>
            <a:ext cx="1668345" cy="2280675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Текст 7">
            <a:extLst>
              <a:ext uri="{FF2B5EF4-FFF2-40B4-BE49-F238E27FC236}">
                <a16:creationId xmlns:a16="http://schemas.microsoft.com/office/drawing/2014/main" id="{E79DECD2-B85E-4CB3-BBFB-C64131454B65}"/>
              </a:ext>
            </a:extLst>
          </p:cNvPr>
          <p:cNvSpPr txBox="1">
            <a:spLocks/>
          </p:cNvSpPr>
          <p:nvPr/>
        </p:nvSpPr>
        <p:spPr>
          <a:xfrm>
            <a:off x="6398099" y="802256"/>
            <a:ext cx="4301096" cy="2812212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На российском рынке существует явная проблема нехватки бесплатных курсов для изучения, например:</a:t>
            </a:r>
          </a:p>
          <a:p>
            <a:r>
              <a:rPr lang="en-US" sz="2000" dirty="0"/>
              <a:t>IT-</a:t>
            </a:r>
            <a:r>
              <a:rPr lang="ru-RU" sz="2000" dirty="0"/>
              <a:t>направления</a:t>
            </a:r>
          </a:p>
          <a:p>
            <a:r>
              <a:rPr lang="ru-RU" sz="2000" dirty="0"/>
              <a:t>Иностранные языки</a:t>
            </a:r>
          </a:p>
          <a:p>
            <a:r>
              <a:rPr lang="ru-RU" sz="2000" dirty="0"/>
              <a:t>Школьная программа (математика, физика и т.д.)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6" t="34307" r="4667"/>
          <a:stretch/>
        </p:blipFill>
        <p:spPr>
          <a:xfrm>
            <a:off x="6381755" y="3296551"/>
            <a:ext cx="4753944" cy="250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0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8655" y="583310"/>
            <a:ext cx="5138057" cy="615762"/>
          </a:xfrm>
        </p:spPr>
        <p:txBody>
          <a:bodyPr rtlCol="0"/>
          <a:lstStyle/>
          <a:p>
            <a:pPr rtl="0"/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79DECD2-B85E-4CB3-BBFB-C64131454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3630" y="1931292"/>
            <a:ext cx="6072996" cy="4184836"/>
          </a:xfrm>
        </p:spPr>
        <p:txBody>
          <a:bodyPr rtlCol="0">
            <a:noAutofit/>
          </a:bodyPr>
          <a:lstStyle/>
          <a:p>
            <a:pPr rtl="0"/>
            <a:r>
              <a:rPr lang="en-US" sz="2300" b="1" dirty="0" err="1" smtClean="0"/>
              <a:t>BrainCon</a:t>
            </a:r>
            <a:r>
              <a:rPr lang="en-US" sz="2300" b="1" dirty="0" smtClean="0"/>
              <a:t> </a:t>
            </a:r>
            <a:r>
              <a:rPr lang="ru-RU" sz="2300" dirty="0" smtClean="0"/>
              <a:t>преследует цель дать максимальный доступ к образованию в определенных сферах, в частности в </a:t>
            </a:r>
            <a:r>
              <a:rPr lang="en-US" sz="2300" dirty="0" smtClean="0"/>
              <a:t>IT.</a:t>
            </a:r>
            <a:endParaRPr lang="ru-RU" sz="2300" dirty="0" smtClean="0"/>
          </a:p>
          <a:p>
            <a:pPr rtl="0"/>
            <a:r>
              <a:rPr lang="ru-RU" sz="2300" b="1" dirty="0" smtClean="0"/>
              <a:t>Доступность для всех </a:t>
            </a:r>
            <a:r>
              <a:rPr lang="ru-RU" sz="2300" dirty="0" smtClean="0"/>
              <a:t>является главным аспектом нашей миссии</a:t>
            </a:r>
            <a:endParaRPr lang="ru-RU" sz="2300" b="1" dirty="0" smtClean="0"/>
          </a:p>
        </p:txBody>
      </p:sp>
      <p:pic>
        <p:nvPicPr>
          <p:cNvPr id="5" name="Рисунок 4" descr="Два здания" title="Два здания">
            <a:extLst>
              <a:ext uri="{FF2B5EF4-FFF2-40B4-BE49-F238E27FC236}">
                <a16:creationId xmlns:a16="http://schemas.microsoft.com/office/drawing/2014/main" id="{9EF82849-1FFF-4EE2-B6A4-C19B8A0830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9000"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Прямоугольник: Усеченный угол 9" descr="Контрастное поле нижнего колонтитула">
            <a:extLst>
              <a:ext uri="{FF2B5EF4-FFF2-40B4-BE49-F238E27FC236}">
                <a16:creationId xmlns:a16="http://schemas.microsoft.com/office/drawing/2014/main" id="{CDA9F8EC-2836-4D7A-8BB2-6D1C849515C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25E833F-FD8B-46E5-BD16-A82D3EDA855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9" name="Графический объект 17">
            <a:extLst>
              <a:ext uri="{FF2B5EF4-FFF2-40B4-BE49-F238E27FC236}">
                <a16:creationId xmlns:a16="http://schemas.microsoft.com/office/drawing/2014/main" id="{42A4A83C-0C6B-4A7C-B582-33988B027F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flipV="1">
            <a:off x="580163" y="336431"/>
            <a:ext cx="3560420" cy="1164565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51A06BE-4DC9-42C3-9272-4EF3E833D5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 flipV="1">
            <a:off x="6731919" y="1199071"/>
            <a:ext cx="5460079" cy="3795621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919" y="1684413"/>
            <a:ext cx="3143896" cy="3061162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933" y="1775164"/>
            <a:ext cx="2859615" cy="287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42388"/>
            <a:ext cx="4367991" cy="3857329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ru-RU" sz="2300" dirty="0" smtClean="0"/>
              <a:t>Мы провели опросы среди своего ближнего окружения, а так же изучили данные на таких ресурсах как </a:t>
            </a:r>
            <a:r>
              <a:rPr lang="en-US" sz="2300" b="1" dirty="0" smtClean="0"/>
              <a:t>profi.ru</a:t>
            </a:r>
            <a:r>
              <a:rPr lang="en-US" sz="2300" dirty="0"/>
              <a:t> </a:t>
            </a:r>
            <a:r>
              <a:rPr lang="ru-RU" sz="2300" dirty="0" smtClean="0"/>
              <a:t>и</a:t>
            </a:r>
            <a:r>
              <a:rPr lang="en-US" sz="2300" dirty="0" smtClean="0"/>
              <a:t> </a:t>
            </a:r>
            <a:r>
              <a:rPr lang="en-US" sz="2300" b="1" dirty="0" smtClean="0"/>
              <a:t>wordstat.yandex.ru</a:t>
            </a:r>
            <a:r>
              <a:rPr lang="ru-RU" sz="2300" b="1" dirty="0" smtClean="0"/>
              <a:t> </a:t>
            </a:r>
            <a:r>
              <a:rPr lang="ru-RU" sz="2300" dirty="0" smtClean="0"/>
              <a:t>и составили статистику запросов пользователей по профилю «Учебные курсы»</a:t>
            </a:r>
            <a:endParaRPr lang="ru-RU" sz="2300" b="1" dirty="0"/>
          </a:p>
        </p:txBody>
      </p:sp>
      <p:graphicFrame>
        <p:nvGraphicFramePr>
          <p:cNvPr id="10" name="Диаграмма 3" descr="Диаграмма">
            <a:extLst>
              <a:ext uri="{FF2B5EF4-FFF2-40B4-BE49-F238E27FC236}">
                <a16:creationId xmlns:a16="http://schemas.microsoft.com/office/drawing/2014/main" id="{0EB6D7F7-49BE-4D95-9DBA-99B2C7BD4949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3137566860"/>
              </p:ext>
            </p:extLst>
          </p:nvPr>
        </p:nvGraphicFramePr>
        <p:xfrm>
          <a:off x="5943600" y="487546"/>
          <a:ext cx="6248400" cy="591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51A06BE-4DC9-42C3-9272-4EF3E833D5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 flipV="1">
            <a:off x="974784" y="698739"/>
            <a:ext cx="3502322" cy="1243648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A40D7403-0D24-42D0-9DE5-23601D8FBC1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67" y="831583"/>
            <a:ext cx="4226024" cy="573989"/>
          </a:xfrm>
        </p:spPr>
        <p:txBody>
          <a:bodyPr rtlCol="0"/>
          <a:lstStyle/>
          <a:p>
            <a:pPr rtl="0"/>
            <a:r>
              <a:rPr lang="ru-RU" sz="2600" dirty="0" smtClean="0"/>
              <a:t>Целевая аудитория</a:t>
            </a:r>
            <a:endParaRPr lang="ru-RU" sz="26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6E2CC9E-302A-4500-B0E3-4BE84867E19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1804" y="1470145"/>
            <a:ext cx="4197802" cy="407670"/>
          </a:xfrm>
        </p:spPr>
        <p:txBody>
          <a:bodyPr rtlCol="0"/>
          <a:lstStyle/>
          <a:p>
            <a:pPr algn="ctr" rtl="0"/>
            <a:r>
              <a:rPr lang="ru-RU" dirty="0" smtClean="0"/>
              <a:t>ИССЛЕДОВАНИЕ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775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Городской пейзаж" title="Городской пейзаж">
            <a:extLst>
              <a:ext uri="{FF2B5EF4-FFF2-40B4-BE49-F238E27FC236}">
                <a16:creationId xmlns:a16="http://schemas.microsoft.com/office/drawing/2014/main" id="{ED2DC372-F50D-4241-956F-88217652F9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1101DF86-6B00-49D3-9EFB-456055F798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flipH="1" flipV="1">
            <a:off x="692600" y="-2"/>
            <a:ext cx="8121266" cy="4794345"/>
            <a:chOff x="927662" y="1833809"/>
            <a:chExt cx="8121266" cy="479434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51A06BE-4DC9-42C3-9272-4EF3E833D5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927662" y="3916313"/>
              <a:ext cx="4479689" cy="2711841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pic>
          <p:nvPicPr>
            <p:cNvPr id="18" name="Графический объект 17">
              <a:extLst>
                <a:ext uri="{FF2B5EF4-FFF2-40B4-BE49-F238E27FC236}">
                  <a16:creationId xmlns:a16="http://schemas.microsoft.com/office/drawing/2014/main" id="{42A4A83C-0C6B-4A7C-B582-33988B027F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 flipH="1">
              <a:off x="1055440" y="4313526"/>
              <a:ext cx="4224133" cy="2109852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6568F216-4DE5-421A-A222-041B654BB87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4893684" y="1833809"/>
              <a:ext cx="4155244" cy="3738091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C2EEB1E-E5B2-44FA-8D26-4D510438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955" y="444694"/>
            <a:ext cx="4351911" cy="1499481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>
                <a:solidFill>
                  <a:schemeClr val="bg1"/>
                </a:solidFill>
              </a:rPr>
              <a:t>Целевая аудитория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7" name="Прямоугольник: Усеченный угол 16" descr="Контрастное поле нижнего колонтитула">
            <a:extLst>
              <a:ext uri="{FF2B5EF4-FFF2-40B4-BE49-F238E27FC236}">
                <a16:creationId xmlns:a16="http://schemas.microsoft.com/office/drawing/2014/main" id="{D3377F02-85FB-4FAC-AC31-CF6E323FFE3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Номер слайда 5">
            <a:extLst>
              <a:ext uri="{FF2B5EF4-FFF2-40B4-BE49-F238E27FC236}">
                <a16:creationId xmlns:a16="http://schemas.microsoft.com/office/drawing/2014/main" id="{9B86A7AA-7991-4038-A5AB-6D5D751095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549268" y="6413649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smtClean="0"/>
              <a:pPr rtl="0"/>
              <a:t>6</a:t>
            </a:fld>
            <a:endParaRPr lang="ru-RU" dirty="0"/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id="{E79DECD2-B85E-4CB3-BBFB-C64131454B65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92599" y="1141676"/>
            <a:ext cx="4106237" cy="3085267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ru-RU" sz="2300" dirty="0" smtClean="0"/>
              <a:t>Наш проект подходит для:</a:t>
            </a:r>
          </a:p>
          <a:p>
            <a:r>
              <a:rPr lang="ru-RU" sz="2300" dirty="0"/>
              <a:t>Людей, которые начинают путь к смене профессии</a:t>
            </a:r>
          </a:p>
          <a:p>
            <a:r>
              <a:rPr lang="ru-RU" sz="2300" dirty="0" smtClean="0"/>
              <a:t>Школьников и их родителей</a:t>
            </a:r>
          </a:p>
          <a:p>
            <a:r>
              <a:rPr lang="ru-RU" sz="2300" dirty="0" smtClean="0"/>
              <a:t>Энтузиастов, которые хотят изучать новое и делиться своими знаниями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7"/>
          <a:srcRect r="3302"/>
          <a:stretch/>
        </p:blipFill>
        <p:spPr>
          <a:xfrm>
            <a:off x="4847843" y="2314623"/>
            <a:ext cx="3873463" cy="391754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8"/>
          <a:srcRect r="4666"/>
          <a:stretch/>
        </p:blipFill>
        <p:spPr>
          <a:xfrm>
            <a:off x="8721306" y="2314623"/>
            <a:ext cx="3486905" cy="391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2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FA6EA72-8286-456D-962A-635BD29FF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2685137" y="972457"/>
            <a:ext cx="9172647" cy="4843807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97B4C68-C77C-441E-92FB-B16A0472C0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333834" y="1547133"/>
            <a:ext cx="11026363" cy="4702292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aphicFrame>
        <p:nvGraphicFramePr>
          <p:cNvPr id="6" name="Таблица 2">
            <a:extLst>
              <a:ext uri="{FF2B5EF4-FFF2-40B4-BE49-F238E27FC236}">
                <a16:creationId xmlns:a16="http://schemas.microsoft.com/office/drawing/2014/main" id="{0E9A2E70-9C73-45A4-9B0C-E2433CF2A8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023510"/>
              </p:ext>
            </p:extLst>
          </p:nvPr>
        </p:nvGraphicFramePr>
        <p:xfrm>
          <a:off x="595313" y="1189038"/>
          <a:ext cx="11000992" cy="4969842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srgbClr val="C0F400">
                      <a:alpha val="20000"/>
                    </a:srgbClr>
                  </a:outerShdw>
                </a:effectLst>
                <a:tableStyleId>{5C22544A-7EE6-4342-B048-85BDC9FD1C3A}</a:tableStyleId>
              </a:tblPr>
              <a:tblGrid>
                <a:gridCol w="2750248">
                  <a:extLst>
                    <a:ext uri="{9D8B030D-6E8A-4147-A177-3AD203B41FA5}">
                      <a16:colId xmlns:a16="http://schemas.microsoft.com/office/drawing/2014/main" val="2481577866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val="2836427615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val="310093864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val="2023951014"/>
                    </a:ext>
                  </a:extLst>
                </a:gridCol>
              </a:tblGrid>
              <a:tr h="706999">
                <a:tc>
                  <a:txBody>
                    <a:bodyPr/>
                    <a:lstStyle/>
                    <a:p>
                      <a:pPr algn="ctr" rtl="0"/>
                      <a:r>
                        <a:rPr lang="ru-RU" sz="2400" b="1" i="0" noProof="0" dirty="0" smtClean="0">
                          <a:solidFill>
                            <a:srgbClr val="2F3342"/>
                          </a:solidFill>
                          <a:latin typeface="+mn-lt"/>
                          <a:ea typeface="+mn-ea"/>
                          <a:cs typeface="+mn-cs"/>
                        </a:rPr>
                        <a:t>НАЗВАНИЕ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400" noProof="0" dirty="0" smtClean="0">
                          <a:solidFill>
                            <a:srgbClr val="2F3342"/>
                          </a:solidFill>
                        </a:rPr>
                        <a:t>СТОИМОСТЬ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400" noProof="0" dirty="0" smtClean="0">
                          <a:solidFill>
                            <a:srgbClr val="2F3342"/>
                          </a:solidFill>
                        </a:rPr>
                        <a:t>НАЛИЧИЕ ПРИЛОЖЕНИЯ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200" noProof="0" dirty="0" smtClean="0">
                          <a:solidFill>
                            <a:srgbClr val="2F3342"/>
                          </a:solidFill>
                        </a:rPr>
                        <a:t>ИНФОРМАЦИОННАЯ ПЕРЕГРУЖЕННОСТЬ</a:t>
                      </a:r>
                      <a:endParaRPr lang="ru-RU" sz="22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20419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BrainCon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125802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Skillbox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5528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GeekBrains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646690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SkyPro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117077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err="1" smtClean="0">
                          <a:solidFill>
                            <a:schemeClr val="bg1"/>
                          </a:solidFill>
                        </a:rPr>
                        <a:t>Нетология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70745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err="1" smtClean="0">
                          <a:solidFill>
                            <a:schemeClr val="bg1"/>
                          </a:solidFill>
                        </a:rPr>
                        <a:t>Яндекс.Практикум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314759"/>
                  </a:ext>
                </a:extLst>
              </a:tr>
            </a:tbl>
          </a:graphicData>
        </a:graphic>
      </p:graphicFrame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6CF05E3-FE3F-45C6-A2C5-9F5408F4F8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097D2725-75F4-45AA-950F-2F67BBF8F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</p:spPr>
        <p:txBody>
          <a:bodyPr rtlCol="0"/>
          <a:lstStyle/>
          <a:p>
            <a:pPr rtl="0"/>
            <a:r>
              <a:rPr lang="ru-RU" dirty="0" smtClean="0"/>
              <a:t>Заголовок:</a:t>
            </a:r>
            <a:endParaRPr lang="ru-RU" dirty="0"/>
          </a:p>
        </p:txBody>
      </p:sp>
      <p:pic>
        <p:nvPicPr>
          <p:cNvPr id="5" name="Рисунок 4" descr="Абстрактное здание" title="Абстрактное здание">
            <a:extLst>
              <a:ext uri="{FF2B5EF4-FFF2-40B4-BE49-F238E27FC236}">
                <a16:creationId xmlns:a16="http://schemas.microsoft.com/office/drawing/2014/main" id="{A0DC386B-E165-424D-B694-E2C45FFA40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18826A1-4E90-405A-AE28-5500B0A362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481534" y="4076700"/>
            <a:ext cx="5473613" cy="2131595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83A1B7-34FF-4F2F-A68D-A3D22C770F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791413" y="502215"/>
            <a:ext cx="10638585" cy="5706080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834487" y="4223911"/>
            <a:ext cx="5357513" cy="2634089"/>
          </a:xfrm>
          <a:prstGeom prst="rect">
            <a:avLst/>
          </a:prstGeom>
          <a:solidFill>
            <a:srgbClr val="2F334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D4BFC2-69CA-4ED6-89E7-A9ADB571E7A4}"/>
              </a:ext>
            </a:extLst>
          </p:cNvPr>
          <p:cNvSpPr/>
          <p:nvPr/>
        </p:nvSpPr>
        <p:spPr>
          <a:xfrm>
            <a:off x="7006683" y="4273343"/>
            <a:ext cx="4423315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rtl="0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3200" b="1" dirty="0" smtClean="0">
                <a:solidFill>
                  <a:schemeClr val="bg1"/>
                </a:solidFill>
                <a:latin typeface="+mj-lt"/>
                <a:cs typeface="Gill Sans" panose="020B0502020104020203" pitchFamily="34" charset="-79"/>
              </a:rPr>
              <a:t>Демонстрация продукта: добавление курса в избранное</a:t>
            </a:r>
          </a:p>
        </p:txBody>
      </p:sp>
      <p:sp>
        <p:nvSpPr>
          <p:cNvPr id="9" name="Прямоугольник: Усеченный угол 8" descr="Контрастное поле нижнего колонтитула">
            <a:extLst>
              <a:ext uri="{FF2B5EF4-FFF2-40B4-BE49-F238E27FC236}">
                <a16:creationId xmlns:a16="http://schemas.microsoft.com/office/drawing/2014/main" id="{DF712259-BEF9-4B45-8D68-5F74C49207D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06B3DE3-5308-4ADE-BC26-29765480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8</a:t>
            </a:fld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3" y="502215"/>
            <a:ext cx="5690121" cy="569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097D2725-75F4-45AA-950F-2F67BBF8F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</p:spPr>
        <p:txBody>
          <a:bodyPr rtlCol="0"/>
          <a:lstStyle/>
          <a:p>
            <a:pPr rtl="0"/>
            <a:r>
              <a:rPr lang="ru-RU" dirty="0" smtClean="0"/>
              <a:t>Заголовок:</a:t>
            </a:r>
            <a:endParaRPr lang="ru-RU" dirty="0"/>
          </a:p>
        </p:txBody>
      </p:sp>
      <p:pic>
        <p:nvPicPr>
          <p:cNvPr id="5" name="Рисунок 4" descr="Абстрактное здание" title="Абстрактное здание">
            <a:extLst>
              <a:ext uri="{FF2B5EF4-FFF2-40B4-BE49-F238E27FC236}">
                <a16:creationId xmlns:a16="http://schemas.microsoft.com/office/drawing/2014/main" id="{A0DC386B-E165-424D-B694-E2C45FFA40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18826A1-4E90-405A-AE28-5500B0A362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481534" y="4076700"/>
            <a:ext cx="5473613" cy="2131595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783A1B7-34FF-4F2F-A68D-A3D22C770F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791413" y="502215"/>
            <a:ext cx="10638585" cy="5706080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834487" y="4223911"/>
            <a:ext cx="5357513" cy="2634089"/>
          </a:xfrm>
          <a:prstGeom prst="rect">
            <a:avLst/>
          </a:prstGeom>
          <a:solidFill>
            <a:srgbClr val="2F334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D4BFC2-69CA-4ED6-89E7-A9ADB571E7A4}"/>
              </a:ext>
            </a:extLst>
          </p:cNvPr>
          <p:cNvSpPr/>
          <p:nvPr/>
        </p:nvSpPr>
        <p:spPr>
          <a:xfrm>
            <a:off x="7006683" y="4273343"/>
            <a:ext cx="4423315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rtl="0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3200" b="1" dirty="0" smtClean="0">
                <a:solidFill>
                  <a:schemeClr val="bg1"/>
                </a:solidFill>
                <a:latin typeface="+mj-lt"/>
                <a:cs typeface="Gill Sans" panose="020B0502020104020203" pitchFamily="34" charset="-79"/>
              </a:rPr>
              <a:t>Демонстрация продукта: решение тестового задания</a:t>
            </a:r>
          </a:p>
        </p:txBody>
      </p:sp>
      <p:sp>
        <p:nvSpPr>
          <p:cNvPr id="9" name="Прямоугольник: Усеченный угол 8" descr="Контрастное поле нижнего колонтитула">
            <a:extLst>
              <a:ext uri="{FF2B5EF4-FFF2-40B4-BE49-F238E27FC236}">
                <a16:creationId xmlns:a16="http://schemas.microsoft.com/office/drawing/2014/main" id="{DF712259-BEF9-4B45-8D68-5F74C49207D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06B3DE3-5308-4ADE-BC26-29765480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9</a:t>
            </a:fld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3" y="502215"/>
            <a:ext cx="5706080" cy="570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F400"/>
      </a:accent1>
      <a:accent2>
        <a:srgbClr val="05D74D"/>
      </a:accent2>
      <a:accent3>
        <a:srgbClr val="2F3342"/>
      </a:accent3>
      <a:accent4>
        <a:srgbClr val="038B30"/>
      </a:accent4>
      <a:accent5>
        <a:srgbClr val="05EE55"/>
      </a:accent5>
      <a:accent6>
        <a:srgbClr val="70AD47"/>
      </a:accent6>
      <a:hlink>
        <a:srgbClr val="05D74D"/>
      </a:hlink>
      <a:folHlink>
        <a:srgbClr val="C0F400"/>
      </a:folHlink>
    </a:clrScheme>
    <a:fontScheme name="Custom 5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54094_TF34357351.potx" id="{6AA8CAD9-D032-42E8-97EE-4E2407919FB6}" vid="{DF4C0A51-8B4F-47C0-80B9-0C4495D3E2F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65F1FAD-176C-4A03-BD9A-1520119CFB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361ED8-85A0-453F-805C-6D9AF4A72B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3B18BB-C24E-408B-9A12-8848DDD7A302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Темная модернистская презентация</Template>
  <TotalTime>0</TotalTime>
  <Words>284</Words>
  <Application>Microsoft Office PowerPoint</Application>
  <PresentationFormat>Широкоэкранный</PresentationFormat>
  <Paragraphs>1014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Bebas</vt:lpstr>
      <vt:lpstr>Calibri</vt:lpstr>
      <vt:lpstr>Gill Sans</vt:lpstr>
      <vt:lpstr>Gill Sans Light</vt:lpstr>
      <vt:lpstr>Roboto Black</vt:lpstr>
      <vt:lpstr>Roboto Light</vt:lpstr>
      <vt:lpstr>Тема Office</vt:lpstr>
      <vt:lpstr>braincon</vt:lpstr>
      <vt:lpstr>О нашей команде и стеке</vt:lpstr>
      <vt:lpstr>Описание проблемы</vt:lpstr>
      <vt:lpstr>Цель проекта</vt:lpstr>
      <vt:lpstr>Целевая аудитория</vt:lpstr>
      <vt:lpstr>Целевая аудитория</vt:lpstr>
      <vt:lpstr>Обзор аналогов</vt:lpstr>
      <vt:lpstr>Заголовок:</vt:lpstr>
      <vt:lpstr>Заголовок:</vt:lpstr>
      <vt:lpstr>Braincon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2024-06-24T19:07:05Z</dcterms:created>
  <dcterms:modified xsi:type="dcterms:W3CDTF">2024-06-25T10:47:49Z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